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1"/>
  </p:notesMasterIdLst>
  <p:handoutMasterIdLst>
    <p:handoutMasterId r:id="rId42"/>
  </p:handoutMasterIdLst>
  <p:sldIdLst>
    <p:sldId id="1393" r:id="rId8"/>
    <p:sldId id="1690" r:id="rId9"/>
    <p:sldId id="1702" r:id="rId10"/>
    <p:sldId id="1735" r:id="rId11"/>
    <p:sldId id="1738" r:id="rId12"/>
    <p:sldId id="1737" r:id="rId13"/>
    <p:sldId id="1699" r:id="rId14"/>
    <p:sldId id="1732" r:id="rId15"/>
    <p:sldId id="1707" r:id="rId16"/>
    <p:sldId id="1708" r:id="rId17"/>
    <p:sldId id="1709" r:id="rId18"/>
    <p:sldId id="1710" r:id="rId19"/>
    <p:sldId id="1723" r:id="rId20"/>
    <p:sldId id="1724" r:id="rId21"/>
    <p:sldId id="1712" r:id="rId22"/>
    <p:sldId id="1713" r:id="rId23"/>
    <p:sldId id="1714" r:id="rId24"/>
    <p:sldId id="1715" r:id="rId25"/>
    <p:sldId id="1721" r:id="rId26"/>
    <p:sldId id="1722" r:id="rId27"/>
    <p:sldId id="1727" r:id="rId28"/>
    <p:sldId id="1728" r:id="rId29"/>
    <p:sldId id="1729" r:id="rId30"/>
    <p:sldId id="1730" r:id="rId31"/>
    <p:sldId id="1725" r:id="rId32"/>
    <p:sldId id="1726" r:id="rId33"/>
    <p:sldId id="1717" r:id="rId34"/>
    <p:sldId id="1718" r:id="rId35"/>
    <p:sldId id="1701" r:id="rId36"/>
    <p:sldId id="1704" r:id="rId37"/>
    <p:sldId id="1703" r:id="rId38"/>
    <p:sldId id="1705" r:id="rId39"/>
    <p:sldId id="1615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702"/>
            <p14:sldId id="1735"/>
            <p14:sldId id="1738"/>
            <p14:sldId id="1737"/>
            <p14:sldId id="1699"/>
            <p14:sldId id="1732"/>
            <p14:sldId id="1707"/>
            <p14:sldId id="1708"/>
            <p14:sldId id="1709"/>
            <p14:sldId id="1710"/>
            <p14:sldId id="1723"/>
            <p14:sldId id="1724"/>
            <p14:sldId id="1712"/>
            <p14:sldId id="1713"/>
            <p14:sldId id="1714"/>
            <p14:sldId id="1715"/>
            <p14:sldId id="1721"/>
            <p14:sldId id="1722"/>
            <p14:sldId id="1727"/>
            <p14:sldId id="1728"/>
            <p14:sldId id="1729"/>
            <p14:sldId id="1730"/>
            <p14:sldId id="1725"/>
            <p14:sldId id="1726"/>
            <p14:sldId id="1717"/>
            <p14:sldId id="1718"/>
            <p14:sldId id="1701"/>
            <p14:sldId id="1704"/>
            <p14:sldId id="1703"/>
            <p14:sldId id="1705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79472" autoAdjust="0"/>
  </p:normalViewPr>
  <p:slideViewPr>
    <p:cSldViewPr>
      <p:cViewPr>
        <p:scale>
          <a:sx n="66" d="100"/>
          <a:sy n="66" d="100"/>
        </p:scale>
        <p:origin x="1013" y="389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6/29/2023 11:20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11:53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7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11:49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11:54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1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0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11:55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28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12:29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6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12:28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7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38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6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68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5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03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96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12:42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3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9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05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50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6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12:58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5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6/29/2023 11:20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9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3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8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3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6/29/2023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8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29/06/2023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jp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7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bin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 err="1"/>
              <a:t>Twelve</a:t>
            </a:r>
            <a:r>
              <a:rPr lang="pt-BR" b="1" dirty="0"/>
              <a:t>-Factor App</a:t>
            </a:r>
            <a:br>
              <a:rPr lang="pt-BR" sz="4800" b="1" dirty="0"/>
            </a:br>
            <a:r>
              <a:rPr lang="pt-BR" sz="4800" b="1" dirty="0"/>
              <a:t>Boas Práticas em Aplicações na Nuvem...</a:t>
            </a:r>
            <a:br>
              <a:rPr lang="pt-BR" sz="4800" b="1" dirty="0"/>
            </a:br>
            <a:r>
              <a:rPr lang="pt-BR" sz="4800" b="1" dirty="0"/>
              <a:t>e também fora dela...</a:t>
            </a:r>
            <a:br>
              <a:rPr lang="pt-BR" sz="4800" b="1" dirty="0"/>
            </a:b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C1613A-D1A7-45D6-AB87-C39395D0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48" y="5899069"/>
            <a:ext cx="1738259" cy="836219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959" y="3116262"/>
            <a:ext cx="5517355" cy="1752600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799" y="5783262"/>
            <a:ext cx="1750075" cy="109882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427DEC-3C98-4DB0-BDF8-95F781F08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837" y="2887662"/>
            <a:ext cx="1462370" cy="1584234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5BCB8FE-56DC-4732-877E-5E636690C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0037" y="2887662"/>
            <a:ext cx="2816416" cy="1584234"/>
          </a:xfrm>
          <a:prstGeom prst="rect">
            <a:avLst/>
          </a:prstGeom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51EA050A-7DD1-48D3-9533-B378EF348F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90" r="25492"/>
          <a:stretch/>
        </p:blipFill>
        <p:spPr>
          <a:xfrm>
            <a:off x="2713037" y="5946344"/>
            <a:ext cx="2405044" cy="785896"/>
          </a:xfrm>
          <a:prstGeom prst="rect">
            <a:avLst/>
          </a:prstGeom>
        </p:spPr>
      </p:pic>
      <p:pic>
        <p:nvPicPr>
          <p:cNvPr id="2" name="Imagem 1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19D920BE-2453-2C2C-D6E2-E14C34484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817" y="5898592"/>
            <a:ext cx="2789238" cy="8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181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Versionamento de código é essencial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Codebase</a:t>
            </a:r>
            <a:r>
              <a:rPr lang="pt-BR" sz="2600" b="1" dirty="0">
                <a:solidFill>
                  <a:srgbClr val="494949"/>
                </a:solidFill>
              </a:rPr>
              <a:t> = Base de Código =</a:t>
            </a:r>
            <a:r>
              <a:rPr lang="pt-BR" sz="2600" dirty="0">
                <a:solidFill>
                  <a:srgbClr val="494949"/>
                </a:solidFill>
              </a:rPr>
              <a:t> repositório de código de uma única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O uso de um </a:t>
            </a:r>
            <a:r>
              <a:rPr lang="pt-BR" sz="2600" b="1" dirty="0" err="1">
                <a:solidFill>
                  <a:srgbClr val="494949"/>
                </a:solidFill>
              </a:rPr>
              <a:t>monorepo</a:t>
            </a:r>
            <a:r>
              <a:rPr lang="pt-BR" sz="2600" dirty="0">
                <a:solidFill>
                  <a:srgbClr val="494949"/>
                </a:solidFill>
              </a:rPr>
              <a:t> é uma </a:t>
            </a:r>
            <a:r>
              <a:rPr lang="pt-BR" sz="2600" b="1" dirty="0">
                <a:solidFill>
                  <a:srgbClr val="494949"/>
                </a:solidFill>
              </a:rPr>
              <a:t>violação deste princípio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A importância do uso de </a:t>
            </a:r>
            <a:r>
              <a:rPr lang="pt-BR" sz="2600" dirty="0" err="1">
                <a:solidFill>
                  <a:srgbClr val="494949"/>
                </a:solidFill>
              </a:rPr>
              <a:t>branchs</a:t>
            </a: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Git</a:t>
            </a:r>
            <a:r>
              <a:rPr lang="pt-BR" sz="2600" b="1" dirty="0">
                <a:solidFill>
                  <a:srgbClr val="494949"/>
                </a:solidFill>
              </a:rPr>
              <a:t>, GitHub</a:t>
            </a:r>
            <a:r>
              <a:rPr lang="pt-BR" sz="2600" dirty="0">
                <a:solidFill>
                  <a:srgbClr val="494949"/>
                </a:solidFill>
              </a:rPr>
              <a:t> e </a:t>
            </a: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Repos</a:t>
            </a:r>
            <a:r>
              <a:rPr lang="pt-BR" sz="2600" b="1" dirty="0">
                <a:solidFill>
                  <a:srgbClr val="494949"/>
                </a:solidFill>
              </a:rPr>
              <a:t> (Azure </a:t>
            </a:r>
            <a:r>
              <a:rPr lang="pt-BR" sz="2600" b="1" dirty="0" err="1">
                <a:solidFill>
                  <a:srgbClr val="494949"/>
                </a:solidFill>
              </a:rPr>
              <a:t>DevOps</a:t>
            </a:r>
            <a:r>
              <a:rPr lang="pt-BR" sz="2600" b="1" dirty="0">
                <a:solidFill>
                  <a:srgbClr val="494949"/>
                </a:solidFill>
              </a:rPr>
              <a:t>) são soluções  populares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FED1070-B829-4083-914A-3C01ADEA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3590786"/>
            <a:ext cx="1176338" cy="1176338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F1A5FC42-1361-4314-AEC6-C493FE13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201862"/>
            <a:ext cx="2364004" cy="988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4149D-4D11-4434-A4A9-0116068A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1637" y="3421627"/>
            <a:ext cx="1354995" cy="135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4A4B7A-79F3-4CAF-B286-0DE1B08191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53107" y="5003416"/>
            <a:ext cx="1190263" cy="1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89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629400" cy="2179058"/>
          </a:xfrm>
        </p:spPr>
        <p:txBody>
          <a:bodyPr/>
          <a:lstStyle/>
          <a:p>
            <a:r>
              <a:rPr lang="pt-BR" sz="4800" dirty="0">
                <a:solidFill>
                  <a:srgbClr val="494949"/>
                </a:solidFill>
              </a:rPr>
              <a:t>Declare e isole explicitamente as dependências</a:t>
            </a:r>
            <a:endParaRPr lang="pt-BR" sz="48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0928F83-3C11-4109-8D02-59F6B6E6F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3"/>
          <a:stretch/>
        </p:blipFill>
        <p:spPr>
          <a:xfrm>
            <a:off x="8161337" y="2216326"/>
            <a:ext cx="2000270" cy="200412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225747B-C7D5-4E53-8A29-8E935E73B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7" t="10635" r="28667" b="10635"/>
          <a:stretch/>
        </p:blipFill>
        <p:spPr>
          <a:xfrm>
            <a:off x="10333037" y="2659062"/>
            <a:ext cx="1276370" cy="123648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2A2498-1E33-5484-0B2A-159E7A50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702608" y="4229185"/>
            <a:ext cx="2745781" cy="7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86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1460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Devemos ter a capacidade de </a:t>
            </a:r>
            <a:r>
              <a:rPr lang="pt-BR" sz="2600" b="1" dirty="0">
                <a:solidFill>
                  <a:srgbClr val="494949"/>
                </a:solidFill>
              </a:rPr>
              <a:t>restaurar dependências de um projeto com facilidade </a:t>
            </a:r>
            <a:r>
              <a:rPr lang="pt-BR" sz="2600" dirty="0">
                <a:solidFill>
                  <a:srgbClr val="494949"/>
                </a:solidFill>
              </a:rPr>
              <a:t>(uso de arquivos declarando as mesmas)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Pare de copiar pacotes, bibliotecas para um projeto!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Reaproveitamento de código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NuGet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npm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Maven</a:t>
            </a:r>
            <a:r>
              <a:rPr lang="pt-BR" sz="2600" b="1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Possibilidade de uso de repositórios privados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46045B-A4F9-44A2-AE40-219D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076893"/>
            <a:ext cx="3583981" cy="1089724"/>
          </a:xfrm>
          <a:prstGeom prst="rect">
            <a:avLst/>
          </a:prstGeom>
        </p:spPr>
      </p:pic>
      <p:pic>
        <p:nvPicPr>
          <p:cNvPr id="11" name="Imagem 10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51CE4AA1-D9BC-45F2-9DB5-05408223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9" y="3586438"/>
            <a:ext cx="2601615" cy="1009111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A30B1F8-AF1B-DF4D-F5C2-76428F979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504237" y="5015371"/>
            <a:ext cx="3583981" cy="9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411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27201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Armazene as configurações no ambiente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60CCCD1-F41A-E6A3-8A4F-14FDF8FC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34AB89-9834-2E26-47FA-FF0F385F5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D1D0E6-F828-A7FE-675E-6271B55A8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9953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41180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Priorizar o uso de </a:t>
            </a:r>
            <a:r>
              <a:rPr lang="pt-BR" sz="3600" b="1" dirty="0">
                <a:solidFill>
                  <a:srgbClr val="494949"/>
                </a:solidFill>
              </a:rPr>
              <a:t>variáveis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Evitar ao extremo arquivos de configuração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r>
              <a:rPr lang="pt-BR" sz="3600" b="1" dirty="0">
                <a:solidFill>
                  <a:srgbClr val="494949"/>
                </a:solidFill>
              </a:rPr>
              <a:t> (</a:t>
            </a:r>
            <a:r>
              <a:rPr lang="pt-BR" sz="3600" b="1" dirty="0" err="1">
                <a:solidFill>
                  <a:srgbClr val="494949"/>
                </a:solidFill>
              </a:rPr>
              <a:t>HashiCorp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App </a:t>
            </a:r>
            <a:r>
              <a:rPr lang="pt-BR" sz="3600" b="1" dirty="0" err="1">
                <a:solidFill>
                  <a:srgbClr val="494949"/>
                </a:solidFill>
              </a:rPr>
              <a:t>Configuration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Key </a:t>
            </a: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0D107F-D93E-48C8-9570-6DC84D4E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3F6CBCF-20FC-4997-8543-737F9A20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2E0AF-2C7B-3E42-6F5C-983CD957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72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88" y="3160573"/>
            <a:ext cx="65532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serviços de apoio como recursos anexados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EB8027C-56A9-C61D-6405-F38F019A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BCB6563-6721-1629-DAAE-F5340074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BA380B-B3B5-8C71-7561-36BC384DC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A9E769B-C0B3-5682-91AF-471BBF9F5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F71D662-9985-4965-2BF2-296DB356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C955E78-2209-F560-9A3F-6F9012BBA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114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772399" cy="50229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É extremamente importante termos </a:t>
            </a:r>
            <a:r>
              <a:rPr lang="pt-BR" sz="2400" b="1" dirty="0">
                <a:solidFill>
                  <a:srgbClr val="494949"/>
                </a:solidFill>
              </a:rPr>
              <a:t>a capacidade de se trocar um serviço por outro</a:t>
            </a:r>
            <a:r>
              <a:rPr lang="pt-BR" sz="2400" dirty="0">
                <a:solidFill>
                  <a:srgbClr val="494949"/>
                </a:solidFill>
              </a:rPr>
              <a:t> (BD, mensageria…) sem que isto implique em grandes mudanças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Configurações definem o uso de um serviço ou outro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Importância do princípio de </a:t>
            </a:r>
            <a:r>
              <a:rPr lang="pt-BR" sz="2400" b="1" dirty="0">
                <a:solidFill>
                  <a:srgbClr val="494949"/>
                </a:solidFill>
              </a:rPr>
              <a:t>Inversão de Controle</a:t>
            </a:r>
            <a:r>
              <a:rPr lang="pt-BR" sz="2400" dirty="0">
                <a:solidFill>
                  <a:srgbClr val="494949"/>
                </a:solidFill>
              </a:rPr>
              <a:t>, com uso de </a:t>
            </a:r>
            <a:r>
              <a:rPr lang="pt-BR" sz="2400" b="1" dirty="0">
                <a:solidFill>
                  <a:srgbClr val="494949"/>
                </a:solidFill>
              </a:rPr>
              <a:t>Injeção de Dependências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Uso de alternativas como </a:t>
            </a:r>
            <a:r>
              <a:rPr lang="pt-BR" sz="2400" b="1" dirty="0" err="1">
                <a:solidFill>
                  <a:srgbClr val="494949"/>
                </a:solidFill>
              </a:rPr>
              <a:t>Dapr</a:t>
            </a:r>
            <a:r>
              <a:rPr lang="pt-BR" sz="2400" b="1" dirty="0">
                <a:solidFill>
                  <a:srgbClr val="494949"/>
                </a:solidFill>
              </a:rPr>
              <a:t> (</a:t>
            </a:r>
            <a:r>
              <a:rPr lang="pt-BR" sz="2400" b="1" dirty="0" err="1">
                <a:solidFill>
                  <a:srgbClr val="494949"/>
                </a:solidFill>
              </a:rPr>
              <a:t>Distributed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Application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Runtime</a:t>
            </a:r>
            <a:r>
              <a:rPr lang="pt-BR" sz="2400" b="1" dirty="0">
                <a:solidFill>
                  <a:srgbClr val="494949"/>
                </a:solidFill>
              </a:rPr>
              <a:t>)</a:t>
            </a:r>
            <a:r>
              <a:rPr lang="pt-BR" sz="2400" dirty="0">
                <a:solidFill>
                  <a:srgbClr val="494949"/>
                </a:solidFill>
              </a:rPr>
              <a:t> diminuindo </a:t>
            </a:r>
            <a:r>
              <a:rPr lang="pt-BR" sz="2400" b="1" dirty="0">
                <a:solidFill>
                  <a:srgbClr val="494949"/>
                </a:solidFill>
              </a:rPr>
              <a:t>acoplamento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053EDA-4EDF-403E-BCC1-400D3B7A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12" name="Imagem 11" descr="Logotipo&#10;&#10;Descrição gerada automaticamente com confiança baixa">
            <a:extLst>
              <a:ext uri="{FF2B5EF4-FFF2-40B4-BE49-F238E27FC236}">
                <a16:creationId xmlns:a16="http://schemas.microsoft.com/office/drawing/2014/main" id="{FD5C0EAD-63E0-449D-9B4F-25AB6C38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DE20FD-3889-4B22-BEC4-35152D27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189A56A-317B-44FD-B34B-1F3C079A5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00CD710-810B-4D1F-8499-D45BED28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648200-8975-440E-345D-921B98116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Separe estritamente os estágios de build, release e execução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7A10031-5EBA-39EB-C24C-3243FFF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646540-E806-F7AC-AC84-7AE01767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28BCDD-BABA-0D95-36F2-A6EB4CD7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339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94949"/>
                </a:solidFill>
              </a:rPr>
              <a:t>G</a:t>
            </a:r>
            <a:r>
              <a:rPr lang="pt-BR" sz="3200" dirty="0" err="1">
                <a:solidFill>
                  <a:srgbClr val="494949"/>
                </a:solidFill>
              </a:rPr>
              <a:t>eração</a:t>
            </a:r>
            <a:r>
              <a:rPr lang="pt-BR" sz="3200" dirty="0">
                <a:solidFill>
                  <a:srgbClr val="494949"/>
                </a:solidFill>
              </a:rPr>
              <a:t> de artefatos, </a:t>
            </a:r>
            <a:r>
              <a:rPr lang="pt-BR" sz="3200" b="1" dirty="0" err="1">
                <a:solidFill>
                  <a:srgbClr val="494949"/>
                </a:solidFill>
              </a:rPr>
              <a:t>packages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imagens</a:t>
            </a:r>
            <a:r>
              <a:rPr lang="pt-BR" sz="3200" dirty="0">
                <a:solidFill>
                  <a:srgbClr val="494949"/>
                </a:solidFill>
              </a:rPr>
              <a:t> no Build com uma solução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automatizado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Gerenciamento de configurações por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DevOps</a:t>
            </a:r>
            <a:r>
              <a:rPr lang="pt-BR" sz="3200" b="1" dirty="0">
                <a:solidFill>
                  <a:srgbClr val="494949"/>
                </a:solidFill>
              </a:rPr>
              <a:t>, GitHub </a:t>
            </a:r>
            <a:r>
              <a:rPr lang="pt-BR" sz="3200" b="1" dirty="0" err="1">
                <a:solidFill>
                  <a:srgbClr val="494949"/>
                </a:solidFill>
              </a:rPr>
              <a:t>Actions</a:t>
            </a:r>
            <a:r>
              <a:rPr lang="pt-BR" sz="3200" b="1" dirty="0">
                <a:solidFill>
                  <a:srgbClr val="494949"/>
                </a:solidFill>
              </a:rPr>
              <a:t>, Jenkins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504E3BA-78CC-6C14-CB23-51F492653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5F4350-EF65-EF8F-E31D-B8AC79E1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7758B91-C65E-CECB-43AB-E900E4AC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069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Execute a aplicação como um ou mais processos que não armazenam estado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D54CBF84-3255-1B39-A9D8-F9C3EF82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755BA50-1177-E580-8E3E-ED1CEF1C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420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53091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Priorizar o desenvolvimento </a:t>
            </a:r>
            <a:r>
              <a:rPr lang="pt-BR" sz="2900" b="1" dirty="0" err="1">
                <a:solidFill>
                  <a:srgbClr val="494949"/>
                </a:solidFill>
              </a:rPr>
              <a:t>stateless</a:t>
            </a:r>
            <a:r>
              <a:rPr lang="pt-BR" sz="2900" dirty="0">
                <a:solidFill>
                  <a:srgbClr val="494949"/>
                </a:solidFill>
              </a:rPr>
              <a:t> viabilizando a escalabilidade da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Uso de serviços de apoio para armazenar estado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Redis</a:t>
            </a:r>
            <a:r>
              <a:rPr lang="pt-BR" sz="2900" dirty="0">
                <a:solidFill>
                  <a:srgbClr val="494949"/>
                </a:solidFill>
              </a:rPr>
              <a:t> é uma das principais alternativas para cache distribuído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Outras tecnologias de bancos de dados como opções</a:t>
            </a:r>
          </a:p>
        </p:txBody>
      </p:sp>
      <p:pic>
        <p:nvPicPr>
          <p:cNvPr id="9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77E10802-C236-45FA-A758-39AC0997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8FCD0C5-F50B-FECD-06D4-D047034BB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94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Exporte serviços via vínculo de portas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3CA041B-3C84-4BCE-BD88-8195DF51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64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</a:t>
            </a:r>
            <a:r>
              <a:rPr lang="pt-BR" sz="3200" b="1" dirty="0" err="1">
                <a:solidFill>
                  <a:srgbClr val="494949"/>
                </a:solidFill>
              </a:rPr>
              <a:t>auto-contidas</a:t>
            </a:r>
            <a:r>
              <a:rPr lang="pt-BR" sz="3200" dirty="0">
                <a:solidFill>
                  <a:srgbClr val="494949"/>
                </a:solidFill>
              </a:rPr>
              <a:t> (</a:t>
            </a:r>
            <a:r>
              <a:rPr lang="pt-BR" sz="3200" b="1" dirty="0">
                <a:solidFill>
                  <a:srgbClr val="494949"/>
                </a:solidFill>
              </a:rPr>
              <a:t>self-</a:t>
            </a:r>
            <a:r>
              <a:rPr lang="pt-BR" sz="3200" b="1" dirty="0" err="1">
                <a:solidFill>
                  <a:srgbClr val="494949"/>
                </a:solidFill>
              </a:rPr>
              <a:t>contained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Exposição das portas acessíveis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Outras portas além de </a:t>
            </a:r>
            <a:r>
              <a:rPr lang="pt-BR" sz="3200" b="1" dirty="0">
                <a:solidFill>
                  <a:srgbClr val="494949"/>
                </a:solidFill>
              </a:rPr>
              <a:t>HTTP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</a:t>
            </a:r>
            <a:r>
              <a:rPr lang="pt-BR" sz="3200" b="1" dirty="0" err="1">
                <a:solidFill>
                  <a:srgbClr val="494949"/>
                </a:solidFill>
              </a:rPr>
              <a:t>lock</a:t>
            </a:r>
            <a:r>
              <a:rPr lang="pt-BR" sz="3200" b="1" dirty="0">
                <a:solidFill>
                  <a:srgbClr val="494949"/>
                </a:solidFill>
              </a:rPr>
              <a:t>-in</a:t>
            </a:r>
            <a:r>
              <a:rPr lang="pt-BR" sz="3200" dirty="0">
                <a:solidFill>
                  <a:srgbClr val="494949"/>
                </a:solidFill>
              </a:rPr>
              <a:t> com soluções de hospedagem</a:t>
            </a:r>
          </a:p>
        </p:txBody>
      </p:sp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F0F4B51-4DE7-4348-A262-69DCAECA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637" y="2354262"/>
            <a:ext cx="9356003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Escalabilidade horizontal de aplicações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A037A-C6A8-77E2-C306-920CD0CB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4428179"/>
            <a:ext cx="8898742" cy="10996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D310B97-B245-0EDD-B248-64EAB622C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4309133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41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201399" cy="43211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Prioridade para </a:t>
            </a:r>
            <a:r>
              <a:rPr lang="pt-BR" sz="3200" b="1" dirty="0">
                <a:solidFill>
                  <a:srgbClr val="494949"/>
                </a:solidFill>
              </a:rPr>
              <a:t>implementações </a:t>
            </a:r>
            <a:r>
              <a:rPr lang="pt-BR" sz="3200" b="1" dirty="0" err="1">
                <a:solidFill>
                  <a:srgbClr val="494949"/>
                </a:solidFill>
              </a:rPr>
              <a:t>stateless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Inúmeras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Worker</a:t>
            </a:r>
            <a:r>
              <a:rPr lang="pt-BR" sz="3200" b="1" dirty="0">
                <a:solidFill>
                  <a:srgbClr val="494949"/>
                </a:solidFill>
              </a:rPr>
              <a:t> Processes</a:t>
            </a:r>
            <a:r>
              <a:rPr lang="pt-BR" sz="3200" dirty="0">
                <a:solidFill>
                  <a:srgbClr val="494949"/>
                </a:solidFill>
              </a:rPr>
              <a:t> para processamentos de longa duração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de serviços de apoio, </a:t>
            </a:r>
            <a:r>
              <a:rPr lang="pt-BR" sz="3200" b="1" dirty="0">
                <a:solidFill>
                  <a:srgbClr val="494949"/>
                </a:solidFill>
              </a:rPr>
              <a:t>KEDA (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1921A-B7CE-4137-951C-9750074D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5572768"/>
            <a:ext cx="8898742" cy="109963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7F99437-77A8-8474-5BBA-ECEC519D9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5453722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36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Maximize robustez com inicialização rápida e desligamento gracioso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B9E91BB-476F-4901-8B0F-A1060A5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598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com as instâncias de uma aplicação são estruturas efêmeras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Parada graciosa de uma aplicação, sem interrupção abrupta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Código otimizado para execução de uma aplicação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de estratégias como </a:t>
            </a:r>
            <a:r>
              <a:rPr lang="pt-BR" sz="2800" b="1" dirty="0">
                <a:solidFill>
                  <a:srgbClr val="494949"/>
                </a:solidFill>
              </a:rPr>
              <a:t>Blue Green, Release </a:t>
            </a:r>
            <a:r>
              <a:rPr lang="pt-BR" sz="2800" b="1" dirty="0" err="1">
                <a:solidFill>
                  <a:srgbClr val="494949"/>
                </a:solidFill>
              </a:rPr>
              <a:t>Canary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0989D26-2398-4A84-AD7F-DCF0EDEE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6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400800" cy="2622256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Mantenha o desenvolvimento, homologação e produção o mais similares possível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B7B1838-421F-24A1-35DF-43FAF92AC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472E90-F9C0-6E96-7A79-2981FD86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D03ADD64-14E9-0997-314B-7C954ECF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8ED3A7-129D-A3A0-7AF0-93B37D3BC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95172E3E-5606-72E2-B8BF-306EB4187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média">
            <a:extLst>
              <a:ext uri="{FF2B5EF4-FFF2-40B4-BE49-F238E27FC236}">
                <a16:creationId xmlns:a16="http://schemas.microsoft.com/office/drawing/2014/main" id="{7C5A6E4A-3F2A-4C86-FDD2-5983853329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136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3704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surpresas devido a diferenças entre ambientes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Containers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Docker </a:t>
            </a:r>
            <a:r>
              <a:rPr lang="pt-BR" sz="3200" b="1" dirty="0" err="1">
                <a:solidFill>
                  <a:srgbClr val="494949"/>
                </a:solidFill>
              </a:rPr>
              <a:t>Compose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Charts</a:t>
            </a:r>
            <a:r>
              <a:rPr lang="pt-BR" sz="3200" dirty="0">
                <a:solidFill>
                  <a:srgbClr val="494949"/>
                </a:solidFill>
              </a:rPr>
              <a:t> do </a:t>
            </a:r>
            <a:r>
              <a:rPr lang="pt-BR" sz="3200" b="1" dirty="0">
                <a:solidFill>
                  <a:srgbClr val="494949"/>
                </a:solidFill>
              </a:rPr>
              <a:t>Helm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Terraform</a:t>
            </a:r>
            <a:r>
              <a:rPr lang="pt-BR" sz="3200" dirty="0">
                <a:solidFill>
                  <a:srgbClr val="494949"/>
                </a:solidFill>
              </a:rPr>
              <a:t> e mesmo serviços em nuvem podem ser de grande valia para emular ambientes em nuvem ou que requerem uma infraestrutura robusta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1389E919-5490-4BF0-B9CF-D0F77914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2DFAC2-E3A9-4001-A49B-1A538CF0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745B3EA-BAB2-48AB-AEE1-5EFE4118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E185B68-601E-4E03-AFED-679977BE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0B04BB-799C-CB4C-C34B-C48A2B945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4F754D55-C7C5-7239-DFF5-23B1BABE7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61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3040062"/>
            <a:ext cx="67056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logs como fluxos de eventos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86F8737-4EBF-4EFD-A273-208CDAF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6" y="233755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62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858000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 - Comunidades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A823CF2-4106-46F7-BF17-D4F09BF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1211262"/>
            <a:ext cx="2667000" cy="127775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CF2432-EBD5-4003-B298-BBCD7653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037" y="1147999"/>
            <a:ext cx="2286000" cy="14353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0A77A51-D29C-483B-908F-627A9646A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24" y="3280394"/>
            <a:ext cx="2121091" cy="14246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EA180D2-85C9-47A7-AC89-A2AD7F9B5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437" y="5274352"/>
            <a:ext cx="3140110" cy="8494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60457943-C228-4C82-8C07-7722A24D1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7" y="1363662"/>
            <a:ext cx="2789238" cy="8813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C2FC707-5D7E-4623-A4D4-987D812CC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7" y="3398073"/>
            <a:ext cx="3188653" cy="100490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2F4B3F8-0854-4134-8BD3-CA20E2A29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871" y="5254858"/>
            <a:ext cx="3836841" cy="80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3849A0-6EC5-440C-9E64-977E433BB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637" y="4705060"/>
            <a:ext cx="1668463" cy="1668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B8603-4901-4D84-AFF1-45240D0E7B44}"/>
              </a:ext>
            </a:extLst>
          </p:cNvPr>
          <p:cNvSpPr txBox="1">
            <a:spLocks/>
          </p:cNvSpPr>
          <p:nvPr/>
        </p:nvSpPr>
        <p:spPr>
          <a:xfrm>
            <a:off x="1765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4A70903-4388-4FD7-94A6-7FD3DB8AF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916" y="2889331"/>
            <a:ext cx="1780922" cy="1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Telemetria, métricas, dashboards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que o tratamento de logs seja delegado a um serviço externo (arquivos na maioria dos casos são inviáveis hoje)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Application</a:t>
            </a:r>
            <a:r>
              <a:rPr lang="pt-BR" sz="2800" b="1" dirty="0">
                <a:solidFill>
                  <a:srgbClr val="494949"/>
                </a:solidFill>
              </a:rPr>
              <a:t> Insights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Azure Monitor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Prometheus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4C90B5-D621-4167-9851-7C4963BB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2219" y="2484202"/>
            <a:ext cx="1298282" cy="1298282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5C86864B-36C2-4227-8939-D848E1C6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400" y="4106862"/>
            <a:ext cx="1251025" cy="1240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2000559-7DF6-4D4A-2EAD-9AB9881FB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538" y="2459934"/>
            <a:ext cx="1295266" cy="1295266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6A72FCD-0683-21BC-2654-CF0D9E15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4037" y="4106862"/>
            <a:ext cx="1135064" cy="1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18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69812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Rode tarefas de administração/gestão em processos pontuais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451A8-3F1E-4FAA-A7CE-F990833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2" y="4006084"/>
            <a:ext cx="1433824" cy="143382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1CE45C8-C700-435F-B726-020AC4E0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637" y="2976562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302423-E1F6-FAB0-C90A-199F2995E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875"/>
          <a:stretch/>
        </p:blipFill>
        <p:spPr>
          <a:xfrm>
            <a:off x="10839158" y="4615628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34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tarefas pontuais, </a:t>
            </a:r>
            <a:r>
              <a:rPr lang="pt-BR" sz="2800" dirty="0" err="1">
                <a:solidFill>
                  <a:srgbClr val="494949"/>
                </a:solidFill>
              </a:rPr>
              <a:t>Migrations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Necessidade de documentação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do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o uso de soluções de script como </a:t>
            </a:r>
            <a:r>
              <a:rPr lang="pt-BR" sz="2800" b="1" dirty="0" err="1">
                <a:solidFill>
                  <a:srgbClr val="494949"/>
                </a:solidFill>
              </a:rPr>
              <a:t>PowerShell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Bash</a:t>
            </a:r>
            <a:r>
              <a:rPr lang="pt-BR" sz="2800" b="1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Automation</a:t>
            </a:r>
            <a:r>
              <a:rPr lang="pt-BR" sz="2800" dirty="0">
                <a:solidFill>
                  <a:srgbClr val="494949"/>
                </a:solidFill>
              </a:rPr>
              <a:t> é uma alternativa para gerenciar ações deste tipo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5C933E8-3754-4CC0-8A1B-0C4EB7B1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09" y="1684389"/>
            <a:ext cx="3208077" cy="1608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14DD8C-C6DB-44D4-9087-88832677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602" y="3391911"/>
            <a:ext cx="1433824" cy="1433824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ABC0379-17AD-495A-9250-A5772150A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572"/>
          <a:stretch/>
        </p:blipFill>
        <p:spPr>
          <a:xfrm>
            <a:off x="10846314" y="3405945"/>
            <a:ext cx="1106741" cy="115764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BEF249B-E252-4832-AF3C-F95F5B25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914" y="1856929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E1DED370-18C3-D77E-6D09-73E3AD772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875"/>
          <a:stretch/>
        </p:blipFill>
        <p:spPr>
          <a:xfrm>
            <a:off x="9918589" y="4886224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034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7056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Minha palestra anterior...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C73806-BBD7-30BA-CA99-15EAE00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211262"/>
            <a:ext cx="7166795" cy="5135262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A5F4DB58-7A7F-7E38-CE82-6D941013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8" y="258286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7056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Minha palestra anterior...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C73806-BBD7-30BA-CA99-15EAE00A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211262"/>
            <a:ext cx="7166795" cy="5135262"/>
          </a:xfrm>
          <a:prstGeom prst="rect">
            <a:avLst/>
          </a:prstGeom>
        </p:spPr>
      </p:pic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A5F4DB58-7A7F-7E38-CE82-6D941013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8" y="258286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39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79248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Que tal um e-book gratuito?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https://bit.ly/ebook-12-factor-groffe</a:t>
            </a:r>
          </a:p>
        </p:txBody>
      </p:sp>
      <p:pic>
        <p:nvPicPr>
          <p:cNvPr id="4" name="Imagem 3" descr="Placa com fundo preto&#10;&#10;Descrição gerada automaticamente">
            <a:extLst>
              <a:ext uri="{FF2B5EF4-FFF2-40B4-BE49-F238E27FC236}">
                <a16:creationId xmlns:a16="http://schemas.microsoft.com/office/drawing/2014/main" id="{31CB140D-7A70-A472-7F0E-AF54A0EFD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6" y="1025375"/>
            <a:ext cx="8677942" cy="5248573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C4663B4-998D-24E8-9274-8C9FCB688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508" y="262096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genda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8" y="1789102"/>
            <a:ext cx="10426889" cy="15204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Twelve</a:t>
            </a:r>
            <a:r>
              <a:rPr lang="pt-BR" sz="2800" dirty="0">
                <a:solidFill>
                  <a:srgbClr val="494949"/>
                </a:solidFill>
              </a:rPr>
              <a:t> Factor Apps: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Tecnologias open </a:t>
            </a:r>
            <a:r>
              <a:rPr lang="pt-BR" sz="2800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e serviços do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5532830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Twelve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Factor Apps: uma visão geral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72B7AAE-4130-4024-BB54-2DCC94CB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2268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Concebida dentro da </a:t>
            </a:r>
            <a:r>
              <a:rPr lang="pt-BR" sz="3000" b="1" dirty="0" err="1">
                <a:solidFill>
                  <a:srgbClr val="494949"/>
                </a:solidFill>
              </a:rPr>
              <a:t>Heroku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Software as a Service (SaaS)</a:t>
            </a:r>
          </a:p>
          <a:p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Metodologia </a:t>
            </a:r>
            <a:r>
              <a:rPr lang="pt-BR" sz="3000" b="1" dirty="0">
                <a:solidFill>
                  <a:srgbClr val="494949"/>
                </a:solidFill>
              </a:rPr>
              <a:t>agnóstica</a:t>
            </a:r>
            <a:r>
              <a:rPr lang="pt-BR" sz="3000" dirty="0">
                <a:solidFill>
                  <a:srgbClr val="494949"/>
                </a:solidFill>
              </a:rPr>
              <a:t> para construção de </a:t>
            </a:r>
            <a:r>
              <a:rPr lang="pt-BR" sz="3000" b="1" dirty="0">
                <a:solidFill>
                  <a:srgbClr val="494949"/>
                </a:solidFill>
              </a:rPr>
              <a:t>aplicações robustas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Princípios</a:t>
            </a:r>
            <a:r>
              <a:rPr lang="pt-BR" sz="3000" dirty="0">
                <a:solidFill>
                  <a:srgbClr val="494949"/>
                </a:solidFill>
              </a:rPr>
              <a:t> com recomendações muito úteis para aplicações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Link: </a:t>
            </a:r>
            <a:r>
              <a:rPr lang="pt-BR" sz="3000" dirty="0">
                <a:solidFill>
                  <a:srgbClr val="494949"/>
                </a:solidFill>
                <a:hlinkClick r:id="rId3"/>
              </a:rPr>
              <a:t>https://12factor.net/pt_br/</a:t>
            </a:r>
            <a:endParaRPr lang="pt-BR" sz="30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4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705600" cy="3384256"/>
          </a:xfrm>
        </p:spPr>
        <p:txBody>
          <a:bodyPr/>
          <a:lstStyle/>
          <a:p>
            <a:r>
              <a:rPr lang="pt-BR" sz="4400">
                <a:solidFill>
                  <a:srgbClr val="494949"/>
                </a:solidFill>
              </a:rPr>
              <a:t>Uma base de código (repositório) num controlador de versões, múltiplos deploys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760378DC-AFC3-46EF-9127-438AA9B9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812126"/>
            <a:ext cx="3278404" cy="1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682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9591</TotalTime>
  <Words>1767</Words>
  <Application>Microsoft Office PowerPoint</Application>
  <PresentationFormat>Personalizar</PresentationFormat>
  <Paragraphs>273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Twelve-Factor App Boas Práticas em Aplicações na Nuvem... e também fora dela... </vt:lpstr>
      <vt:lpstr>Renato Groffe</vt:lpstr>
      <vt:lpstr>Renato Groffe - Comunidades</vt:lpstr>
      <vt:lpstr>Minha palestra anterior...</vt:lpstr>
      <vt:lpstr>Minha palestra anterior...</vt:lpstr>
      <vt:lpstr>Que tal um e-book gratuito?</vt:lpstr>
      <vt:lpstr>Agenda</vt:lpstr>
      <vt:lpstr>Twelve Factor Apps: uma visão geral</vt:lpstr>
      <vt:lpstr>1. Codebase (base de código)</vt:lpstr>
      <vt:lpstr>1. Codebase (base de código)</vt:lpstr>
      <vt:lpstr>2. Dependências</vt:lpstr>
      <vt:lpstr>2. Dependências</vt:lpstr>
      <vt:lpstr>3. Configurações</vt:lpstr>
      <vt:lpstr>3. Configurações</vt:lpstr>
      <vt:lpstr>4. Backing Services (serviços de apoio)</vt:lpstr>
      <vt:lpstr>4. Backing Services (serviços de apoio)</vt:lpstr>
      <vt:lpstr>5. Build, release, run</vt:lpstr>
      <vt:lpstr>5. Build, release, run</vt:lpstr>
      <vt:lpstr>6. Process (Stateless)</vt:lpstr>
      <vt:lpstr>6. Process (Stateless)</vt:lpstr>
      <vt:lpstr>7. Port binding</vt:lpstr>
      <vt:lpstr>7. Port binding</vt:lpstr>
      <vt:lpstr>8. Concorrência</vt:lpstr>
      <vt:lpstr>8. Concorrência</vt:lpstr>
      <vt:lpstr>9. Descartabilidade (Disposability)</vt:lpstr>
      <vt:lpstr>9. Descartabilidade (Disposability)</vt:lpstr>
      <vt:lpstr>10. Paridade entre ambientes</vt:lpstr>
      <vt:lpstr>10. Paridade entre ambientes</vt:lpstr>
      <vt:lpstr>11. Logs</vt:lpstr>
      <vt:lpstr>11. Logs</vt:lpstr>
      <vt:lpstr>12. Admin Processes (Processos Administrativos)</vt:lpstr>
      <vt:lpstr>12. Admin Processes (Processos Administrativos)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445</cp:revision>
  <dcterms:created xsi:type="dcterms:W3CDTF">2016-08-05T22:03:34Z</dcterms:created>
  <dcterms:modified xsi:type="dcterms:W3CDTF">2023-06-29T16:07:27Z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